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sldIdLst>
    <p:sldId id="263" r:id="rId5"/>
  </p:sldIdLst>
  <p:sldSz cx="6858000" cy="9906000" type="A4"/>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682B4108-A690-A476-9C8F-5B656B060D58}" name="Chrysa Lamprinakou" initials="CL" userId="S::Chrysa.Lamprinakou@surveycoordination.com::97b82b60-cfd2-465d-8b47-cc1dacd4761a" providerId="AD"/>
  <p188:author id="{39CEF727-772A-E8B9-BA1C-9A3C539F17B9}" name="Caroline Killpack" initials="CK" userId="S::Caroline.Killpack@PickerEurope.ac.uk::75746590-78e4-43e6-a9cc-06446ab34e3d" providerId="AD"/>
  <p188:author id="{62855C30-F27B-4AF1-A4D5-31913ABB42B5}" name="Anca Postolache" initials="AP" userId="S::Anca.Postolache@surveycoordination.com::071090b0-dd8b-4af8-b568-9362f129f62d" providerId="AD"/>
  <p188:author id="{C289B148-69CD-F408-ABD0-570112907BB6}" name="Nicola Lawson" initials="NL" userId="S::Nicola.Lawson@cqc.org.uk::54ea8d3a-df9c-4289-9af4-54e9202d4ea8" providerId="AD"/>
  <p188:author id="{175DE54D-B071-8829-1CBE-DDE26626C8D9}" name="James, Alice" initials="JA" userId="S::alice.james@cqc.org.uk::957c40c3-74fc-4387-b314-23310550a198" providerId="AD"/>
  <p188:author id="{7D1558C9-17A0-AB6C-296F-01B201B7A63D}" name="Samantha Wakes" initials="SW" userId="S::samantha.wakes@cqc.org.uk::eb4a554e-97b5-4674-af3c-6a9170a6385b" providerId="AD"/>
  <p188:author id="{B37235CF-0EB0-42FA-5E42-14261A771B64}" name="Collins, Nicola" initials="CN" userId="S::nicola.collins@cqc.org.uk::f3bf8cb9-0e06-460e-81d8-cf19b1588764" providerId="AD"/>
  <p188:author id="{FBD522E1-6DF5-F8D6-8972-FEBBD56EDC55}" name="Catherine Davidson" initials="CD" userId="S::Catherine.Davidson@surveycoordination.com::696becb2-16c9-4aa5-b208-00ea3f801060" providerId="AD"/>
  <p188:author id="{8A44CAE5-AFAC-B2C6-45F5-DE2AC52CE724}" name="Samantha Guymer" initials="SG" userId="S::samantha.guymer@surveycoordination.com::a72ea3af-22a1-4fd9-b055-c7f2801cb0ba"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893277"/>
    <a:srgbClr val="005EB8"/>
    <a:srgbClr val="025EB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69" d="100"/>
          <a:sy n="69" d="100"/>
        </p:scale>
        <p:origin x="1866" y="72"/>
      </p:cViewPr>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presProps" Target="presProps.xml"/><Relationship Id="rId11" Type="http://schemas.microsoft.com/office/2018/10/relationships/authors" Target="authors.xml"/><Relationship Id="rId5" Type="http://schemas.openxmlformats.org/officeDocument/2006/relationships/slide" Target="slides/slide1.xml"/><Relationship Id="rId10" Type="http://schemas.microsoft.com/office/2016/11/relationships/changesInfo" Target="changesInfos/changesInfo1.xml"/><Relationship Id="rId4" Type="http://schemas.openxmlformats.org/officeDocument/2006/relationships/slideMaster" Target="slideMasters/slideMaster1.xml"/><Relationship Id="rId9"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atherine Davidson" userId="696becb2-16c9-4aa5-b208-00ea3f801060" providerId="ADAL" clId="{9153E96F-03F6-4EB4-B95F-B05206271EC8}"/>
    <pc:docChg chg="undo redo custSel modSld">
      <pc:chgData name="Catherine Davidson" userId="696becb2-16c9-4aa5-b208-00ea3f801060" providerId="ADAL" clId="{9153E96F-03F6-4EB4-B95F-B05206271EC8}" dt="2026-03-02T15:41:23.740" v="41" actId="1076"/>
      <pc:docMkLst>
        <pc:docMk/>
      </pc:docMkLst>
      <pc:sldChg chg="modSp mod modCm">
        <pc:chgData name="Catherine Davidson" userId="696becb2-16c9-4aa5-b208-00ea3f801060" providerId="ADAL" clId="{9153E96F-03F6-4EB4-B95F-B05206271EC8}" dt="2026-03-02T15:41:23.740" v="41" actId="1076"/>
        <pc:sldMkLst>
          <pc:docMk/>
          <pc:sldMk cId="2153806584" sldId="263"/>
        </pc:sldMkLst>
        <pc:spChg chg="mod">
          <ac:chgData name="Catherine Davidson" userId="696becb2-16c9-4aa5-b208-00ea3f801060" providerId="ADAL" clId="{9153E96F-03F6-4EB4-B95F-B05206271EC8}" dt="2026-03-02T15:41:23.740" v="41" actId="1076"/>
          <ac:spMkLst>
            <pc:docMk/>
            <pc:sldMk cId="2153806584" sldId="263"/>
            <ac:spMk id="28" creationId="{4769F4B7-C9A9-4222-A726-51FB840FAD63}"/>
          </ac:spMkLst>
        </pc:spChg>
        <pc:spChg chg="mod">
          <ac:chgData name="Catherine Davidson" userId="696becb2-16c9-4aa5-b208-00ea3f801060" providerId="ADAL" clId="{9153E96F-03F6-4EB4-B95F-B05206271EC8}" dt="2026-03-02T15:40:28.421" v="38" actId="1076"/>
          <ac:spMkLst>
            <pc:docMk/>
            <pc:sldMk cId="2153806584" sldId="263"/>
            <ac:spMk id="30" creationId="{B2BC5ABA-B821-4085-8024-B9001D466A07}"/>
          </ac:spMkLst>
        </pc:spChg>
        <pc:spChg chg="mod">
          <ac:chgData name="Catherine Davidson" userId="696becb2-16c9-4aa5-b208-00ea3f801060" providerId="ADAL" clId="{9153E96F-03F6-4EB4-B95F-B05206271EC8}" dt="2026-03-02T15:40:28.421" v="38" actId="1076"/>
          <ac:spMkLst>
            <pc:docMk/>
            <pc:sldMk cId="2153806584" sldId="263"/>
            <ac:spMk id="40" creationId="{57AC6537-EA3B-4FE1-AE15-C3759D08B9E1}"/>
          </ac:spMkLst>
        </pc:spChg>
        <pc:picChg chg="mod">
          <ac:chgData name="Catherine Davidson" userId="696becb2-16c9-4aa5-b208-00ea3f801060" providerId="ADAL" clId="{9153E96F-03F6-4EB4-B95F-B05206271EC8}" dt="2026-03-02T15:41:05.333" v="39" actId="1076"/>
          <ac:picMkLst>
            <pc:docMk/>
            <pc:sldMk cId="2153806584" sldId="263"/>
            <ac:picMk id="12" creationId="{F049E342-A23F-0F68-8709-4A8217FC0A01}"/>
          </ac:picMkLst>
        </pc:picChg>
        <pc:extLst>
          <p:ext xmlns:p="http://schemas.openxmlformats.org/presentationml/2006/main" uri="{D6D511B9-2390-475A-947B-AFAB55BFBCF1}">
            <pc226:cmChg xmlns:pc226="http://schemas.microsoft.com/office/powerpoint/2022/06/main/command" chg="mod">
              <pc226:chgData name="Catherine Davidson" userId="696becb2-16c9-4aa5-b208-00ea3f801060" providerId="ADAL" clId="{9153E96F-03F6-4EB4-B95F-B05206271EC8}" dt="2026-03-02T15:39:40.436" v="32"/>
              <pc2:cmMkLst xmlns:pc2="http://schemas.microsoft.com/office/powerpoint/2019/9/main/command">
                <pc:docMk/>
                <pc:sldMk cId="2153806584" sldId="263"/>
                <pc2:cmMk id="{E0A1C4A8-7E80-473C-B932-FEE10FEE7CB2}"/>
              </pc2:cmMkLst>
            </pc226:cmChg>
            <pc226:cmChg xmlns:pc226="http://schemas.microsoft.com/office/powerpoint/2022/06/main/command" chg="mod">
              <pc226:chgData name="Catherine Davidson" userId="696becb2-16c9-4aa5-b208-00ea3f801060" providerId="ADAL" clId="{9153E96F-03F6-4EB4-B95F-B05206271EC8}" dt="2026-03-02T15:39:40.436" v="32"/>
              <pc2:cmMkLst xmlns:pc2="http://schemas.microsoft.com/office/powerpoint/2019/9/main/command">
                <pc:docMk/>
                <pc:sldMk cId="2153806584" sldId="263"/>
                <pc2:cmMk id="{1D4DADB6-8AB3-45C9-9314-9B41849ABC7D}"/>
              </pc2:cmMkLst>
            </pc226:cmChg>
          </p:ext>
        </pc:extLst>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500"/>
            </a:lvl1pPr>
          </a:lstStyle>
          <a:p>
            <a:r>
              <a:rPr lang="en-US"/>
              <a:t>Click to edit Master title style</a:t>
            </a:r>
            <a:endParaRPr lang="en-US" dirty="0"/>
          </a:p>
        </p:txBody>
      </p:sp>
      <p:sp>
        <p:nvSpPr>
          <p:cNvPr id="3" name="Subtitle 2"/>
          <p:cNvSpPr>
            <a:spLocks noGrp="1"/>
          </p:cNvSpPr>
          <p:nvPr>
            <p:ph type="subTitle" idx="1"/>
          </p:nvPr>
        </p:nvSpPr>
        <p:spPr>
          <a:xfrm>
            <a:off x="857250" y="5202944"/>
            <a:ext cx="5143500" cy="2391656"/>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091447E-8AF4-4F4F-8E63-14F110127C18}" type="datetimeFigureOut">
              <a:rPr lang="en-GB" smtClean="0"/>
              <a:t>23/03/2026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7A56A00-FE1F-49DF-BB9A-A88472B66357}" type="slidenum">
              <a:rPr lang="en-GB" smtClean="0"/>
              <a:t>‹#›</a:t>
            </a:fld>
            <a:endParaRPr lang="en-GB"/>
          </a:p>
        </p:txBody>
      </p:sp>
    </p:spTree>
    <p:extLst>
      <p:ext uri="{BB962C8B-B14F-4D97-AF65-F5344CB8AC3E}">
        <p14:creationId xmlns:p14="http://schemas.microsoft.com/office/powerpoint/2010/main" val="417695619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091447E-8AF4-4F4F-8E63-14F110127C18}" type="datetimeFigureOut">
              <a:rPr lang="en-GB" smtClean="0"/>
              <a:t>23/03/2026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7A56A00-FE1F-49DF-BB9A-A88472B66357}" type="slidenum">
              <a:rPr lang="en-GB" smtClean="0"/>
              <a:t>‹#›</a:t>
            </a:fld>
            <a:endParaRPr lang="en-GB"/>
          </a:p>
        </p:txBody>
      </p:sp>
    </p:spTree>
    <p:extLst>
      <p:ext uri="{BB962C8B-B14F-4D97-AF65-F5344CB8AC3E}">
        <p14:creationId xmlns:p14="http://schemas.microsoft.com/office/powerpoint/2010/main" val="220200359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091447E-8AF4-4F4F-8E63-14F110127C18}" type="datetimeFigureOut">
              <a:rPr lang="en-GB" smtClean="0"/>
              <a:t>23/03/2026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7A56A00-FE1F-49DF-BB9A-A88472B66357}" type="slidenum">
              <a:rPr lang="en-GB" smtClean="0"/>
              <a:t>‹#›</a:t>
            </a:fld>
            <a:endParaRPr lang="en-GB"/>
          </a:p>
        </p:txBody>
      </p:sp>
    </p:spTree>
    <p:extLst>
      <p:ext uri="{BB962C8B-B14F-4D97-AF65-F5344CB8AC3E}">
        <p14:creationId xmlns:p14="http://schemas.microsoft.com/office/powerpoint/2010/main" val="30465035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091447E-8AF4-4F4F-8E63-14F110127C18}" type="datetimeFigureOut">
              <a:rPr lang="en-GB" smtClean="0"/>
              <a:t>23/03/2026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7A56A00-FE1F-49DF-BB9A-A88472B66357}" type="slidenum">
              <a:rPr lang="en-GB" smtClean="0"/>
              <a:t>‹#›</a:t>
            </a:fld>
            <a:endParaRPr lang="en-GB"/>
          </a:p>
        </p:txBody>
      </p:sp>
    </p:spTree>
    <p:extLst>
      <p:ext uri="{BB962C8B-B14F-4D97-AF65-F5344CB8AC3E}">
        <p14:creationId xmlns:p14="http://schemas.microsoft.com/office/powerpoint/2010/main" val="28568891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en-US"/>
              <a:t>Click to edit Master title style</a:t>
            </a:r>
            <a:endParaRPr lang="en-US" dirty="0"/>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091447E-8AF4-4F4F-8E63-14F110127C18}" type="datetimeFigureOut">
              <a:rPr lang="en-GB" smtClean="0"/>
              <a:t>23/03/2026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7A56A00-FE1F-49DF-BB9A-A88472B66357}" type="slidenum">
              <a:rPr lang="en-GB" smtClean="0"/>
              <a:t>‹#›</a:t>
            </a:fld>
            <a:endParaRPr lang="en-GB"/>
          </a:p>
        </p:txBody>
      </p:sp>
    </p:spTree>
    <p:extLst>
      <p:ext uri="{BB962C8B-B14F-4D97-AF65-F5344CB8AC3E}">
        <p14:creationId xmlns:p14="http://schemas.microsoft.com/office/powerpoint/2010/main" val="144606830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471488" y="2637014"/>
            <a:ext cx="2914650" cy="628526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471863" y="2637014"/>
            <a:ext cx="2914650" cy="628526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7091447E-8AF4-4F4F-8E63-14F110127C18}" type="datetimeFigureOut">
              <a:rPr lang="en-GB" smtClean="0"/>
              <a:t>23/03/2026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17A56A00-FE1F-49DF-BB9A-A88472B66357}" type="slidenum">
              <a:rPr lang="en-GB" smtClean="0"/>
              <a:t>‹#›</a:t>
            </a:fld>
            <a:endParaRPr lang="en-GB"/>
          </a:p>
        </p:txBody>
      </p:sp>
    </p:spTree>
    <p:extLst>
      <p:ext uri="{BB962C8B-B14F-4D97-AF65-F5344CB8AC3E}">
        <p14:creationId xmlns:p14="http://schemas.microsoft.com/office/powerpoint/2010/main" val="107345634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en-US"/>
              <a:t>Click to edit Master title style</a:t>
            </a:r>
            <a:endParaRPr lang="en-US" dirty="0"/>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472381" y="3618442"/>
            <a:ext cx="2901255" cy="532218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3471863" y="3618442"/>
            <a:ext cx="2915543" cy="532218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7091447E-8AF4-4F4F-8E63-14F110127C18}" type="datetimeFigureOut">
              <a:rPr lang="en-GB" smtClean="0"/>
              <a:t>23/03/2026</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17A56A00-FE1F-49DF-BB9A-A88472B66357}" type="slidenum">
              <a:rPr lang="en-GB" smtClean="0"/>
              <a:t>‹#›</a:t>
            </a:fld>
            <a:endParaRPr lang="en-GB"/>
          </a:p>
        </p:txBody>
      </p:sp>
    </p:spTree>
    <p:extLst>
      <p:ext uri="{BB962C8B-B14F-4D97-AF65-F5344CB8AC3E}">
        <p14:creationId xmlns:p14="http://schemas.microsoft.com/office/powerpoint/2010/main" val="32863038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7091447E-8AF4-4F4F-8E63-14F110127C18}" type="datetimeFigureOut">
              <a:rPr lang="en-GB" smtClean="0"/>
              <a:t>23/03/2026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17A56A00-FE1F-49DF-BB9A-A88472B66357}" type="slidenum">
              <a:rPr lang="en-GB" smtClean="0"/>
              <a:t>‹#›</a:t>
            </a:fld>
            <a:endParaRPr lang="en-GB"/>
          </a:p>
        </p:txBody>
      </p:sp>
    </p:spTree>
    <p:extLst>
      <p:ext uri="{BB962C8B-B14F-4D97-AF65-F5344CB8AC3E}">
        <p14:creationId xmlns:p14="http://schemas.microsoft.com/office/powerpoint/2010/main" val="1015748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091447E-8AF4-4F4F-8E63-14F110127C18}" type="datetimeFigureOut">
              <a:rPr lang="en-GB" smtClean="0"/>
              <a:t>23/03/2026</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17A56A00-FE1F-49DF-BB9A-A88472B66357}" type="slidenum">
              <a:rPr lang="en-GB" smtClean="0"/>
              <a:t>‹#›</a:t>
            </a:fld>
            <a:endParaRPr lang="en-GB"/>
          </a:p>
        </p:txBody>
      </p:sp>
    </p:spTree>
    <p:extLst>
      <p:ext uri="{BB962C8B-B14F-4D97-AF65-F5344CB8AC3E}">
        <p14:creationId xmlns:p14="http://schemas.microsoft.com/office/powerpoint/2010/main" val="27917678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en-US"/>
              <a:t>Click to edit Master title style</a:t>
            </a:r>
            <a:endParaRPr lang="en-US" dirty="0"/>
          </a:p>
        </p:txBody>
      </p:sp>
      <p:sp>
        <p:nvSpPr>
          <p:cNvPr id="3"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7091447E-8AF4-4F4F-8E63-14F110127C18}" type="datetimeFigureOut">
              <a:rPr lang="en-GB" smtClean="0"/>
              <a:t>23/03/2026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17A56A00-FE1F-49DF-BB9A-A88472B66357}" type="slidenum">
              <a:rPr lang="en-GB" smtClean="0"/>
              <a:t>‹#›</a:t>
            </a:fld>
            <a:endParaRPr lang="en-GB"/>
          </a:p>
        </p:txBody>
      </p:sp>
    </p:spTree>
    <p:extLst>
      <p:ext uri="{BB962C8B-B14F-4D97-AF65-F5344CB8AC3E}">
        <p14:creationId xmlns:p14="http://schemas.microsoft.com/office/powerpoint/2010/main" val="82956668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7091447E-8AF4-4F4F-8E63-14F110127C18}" type="datetimeFigureOut">
              <a:rPr lang="en-GB" smtClean="0"/>
              <a:t>23/03/2026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17A56A00-FE1F-49DF-BB9A-A88472B66357}" type="slidenum">
              <a:rPr lang="en-GB" smtClean="0"/>
              <a:t>‹#›</a:t>
            </a:fld>
            <a:endParaRPr lang="en-GB"/>
          </a:p>
        </p:txBody>
      </p:sp>
    </p:spTree>
    <p:extLst>
      <p:ext uri="{BB962C8B-B14F-4D97-AF65-F5344CB8AC3E}">
        <p14:creationId xmlns:p14="http://schemas.microsoft.com/office/powerpoint/2010/main" val="29337619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75000"/>
                  </a:schemeClr>
                </a:solidFill>
              </a:defRPr>
            </a:lvl1pPr>
          </a:lstStyle>
          <a:p>
            <a:fld id="{7091447E-8AF4-4F4F-8E63-14F110127C18}" type="datetimeFigureOut">
              <a:rPr lang="en-GB" smtClean="0"/>
              <a:t>23/03/2026</a:t>
            </a:fld>
            <a:endParaRPr lang="en-GB"/>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75000"/>
                  </a:schemeClr>
                </a:solidFill>
              </a:defRPr>
            </a:lvl1pPr>
          </a:lstStyle>
          <a:p>
            <a:fld id="{17A56A00-FE1F-49DF-BB9A-A88472B66357}" type="slidenum">
              <a:rPr lang="en-GB" smtClean="0"/>
              <a:t>‹#›</a:t>
            </a:fld>
            <a:endParaRPr lang="en-GB"/>
          </a:p>
        </p:txBody>
      </p:sp>
    </p:spTree>
    <p:extLst>
      <p:ext uri="{BB962C8B-B14F-4D97-AF65-F5344CB8AC3E}">
        <p14:creationId xmlns:p14="http://schemas.microsoft.com/office/powerpoint/2010/main" val="74690515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ocshape2">
            <a:extLst>
              <a:ext uri="{FF2B5EF4-FFF2-40B4-BE49-F238E27FC236}">
                <a16:creationId xmlns:a16="http://schemas.microsoft.com/office/drawing/2014/main" id="{740E422B-BF2A-AAF5-C6A4-7B89BA6B2D02}"/>
              </a:ext>
            </a:extLst>
          </p:cNvPr>
          <p:cNvSpPr>
            <a:spLocks noChangeArrowheads="1"/>
          </p:cNvSpPr>
          <p:nvPr/>
        </p:nvSpPr>
        <p:spPr bwMode="auto">
          <a:xfrm>
            <a:off x="-18401" y="8355552"/>
            <a:ext cx="6876401" cy="1516887"/>
          </a:xfrm>
          <a:prstGeom prst="rect">
            <a:avLst/>
          </a:prstGeom>
          <a:solidFill>
            <a:srgbClr val="005EB8"/>
          </a:solidFill>
          <a:ln>
            <a:noFill/>
          </a:ln>
        </p:spPr>
        <p:txBody>
          <a:bodyPr rot="0" vert="horz" wrap="square" lIns="91440" tIns="45720" rIns="91440" bIns="45720" anchor="t" anchorCtr="0" upright="1">
            <a:noAutofit/>
          </a:bodyPr>
          <a:lstStyle/>
          <a:p>
            <a:endParaRPr lang="en-GB" dirty="0"/>
          </a:p>
        </p:txBody>
      </p:sp>
      <p:sp>
        <p:nvSpPr>
          <p:cNvPr id="17" name="docshape2">
            <a:extLst>
              <a:ext uri="{FF2B5EF4-FFF2-40B4-BE49-F238E27FC236}">
                <a16:creationId xmlns:a16="http://schemas.microsoft.com/office/drawing/2014/main" id="{CEE0AF6A-478A-4342-9E25-95F288EAFC0E}"/>
              </a:ext>
            </a:extLst>
          </p:cNvPr>
          <p:cNvSpPr>
            <a:spLocks noChangeArrowheads="1"/>
          </p:cNvSpPr>
          <p:nvPr/>
        </p:nvSpPr>
        <p:spPr bwMode="auto">
          <a:xfrm>
            <a:off x="-9201" y="1269626"/>
            <a:ext cx="6876401" cy="1718337"/>
          </a:xfrm>
          <a:prstGeom prst="rect">
            <a:avLst/>
          </a:prstGeom>
          <a:solidFill>
            <a:srgbClr val="005EB8"/>
          </a:solidFill>
          <a:ln>
            <a:noFill/>
          </a:ln>
        </p:spPr>
        <p:txBody>
          <a:bodyPr rot="0" vert="horz" wrap="square" lIns="91440" tIns="45720" rIns="91440" bIns="45720" anchor="t" anchorCtr="0" upright="1">
            <a:noAutofit/>
          </a:bodyPr>
          <a:lstStyle/>
          <a:p>
            <a:endParaRPr lang="en-GB" dirty="0">
              <a:solidFill>
                <a:srgbClr val="893277"/>
              </a:solidFill>
            </a:endParaRPr>
          </a:p>
        </p:txBody>
      </p:sp>
      <p:pic>
        <p:nvPicPr>
          <p:cNvPr id="4" name="image2.png">
            <a:extLst>
              <a:ext uri="{FF2B5EF4-FFF2-40B4-BE49-F238E27FC236}">
                <a16:creationId xmlns:a16="http://schemas.microsoft.com/office/drawing/2014/main" id="{A1A04BB1-8F72-F83B-0888-61223E0EB1DA}"/>
              </a:ext>
            </a:extLst>
          </p:cNvPr>
          <p:cNvPicPr>
            <a:picLocks noChangeAspect="1"/>
          </p:cNvPicPr>
          <p:nvPr/>
        </p:nvPicPr>
        <p:blipFill>
          <a:blip r:embed="rId2" cstate="print"/>
          <a:stretch>
            <a:fillRect/>
          </a:stretch>
        </p:blipFill>
        <p:spPr>
          <a:xfrm>
            <a:off x="396648" y="304836"/>
            <a:ext cx="2190115" cy="695325"/>
          </a:xfrm>
          <a:prstGeom prst="rect">
            <a:avLst/>
          </a:prstGeom>
          <a:solidFill>
            <a:schemeClr val="bg1"/>
          </a:solidFill>
        </p:spPr>
      </p:pic>
      <p:pic>
        <p:nvPicPr>
          <p:cNvPr id="5" name="image3.jpeg" descr="NHS 10mm - RGB Blue">
            <a:extLst>
              <a:ext uri="{FF2B5EF4-FFF2-40B4-BE49-F238E27FC236}">
                <a16:creationId xmlns:a16="http://schemas.microsoft.com/office/drawing/2014/main" id="{0333A2E9-6822-EF0E-E6DD-65240316EF3B}"/>
              </a:ext>
            </a:extLst>
          </p:cNvPr>
          <p:cNvPicPr>
            <a:picLocks noChangeAspect="1"/>
          </p:cNvPicPr>
          <p:nvPr/>
        </p:nvPicPr>
        <p:blipFill>
          <a:blip r:embed="rId3" cstate="print"/>
          <a:stretch>
            <a:fillRect/>
          </a:stretch>
        </p:blipFill>
        <p:spPr>
          <a:xfrm>
            <a:off x="5369695" y="313932"/>
            <a:ext cx="1226185" cy="494030"/>
          </a:xfrm>
          <a:prstGeom prst="rect">
            <a:avLst/>
          </a:prstGeom>
        </p:spPr>
      </p:pic>
      <p:sp>
        <p:nvSpPr>
          <p:cNvPr id="7" name="TextBox 6">
            <a:extLst>
              <a:ext uri="{FF2B5EF4-FFF2-40B4-BE49-F238E27FC236}">
                <a16:creationId xmlns:a16="http://schemas.microsoft.com/office/drawing/2014/main" id="{BAC8EB52-D167-3F0C-49BA-B094AB536A4C}"/>
              </a:ext>
            </a:extLst>
          </p:cNvPr>
          <p:cNvSpPr txBox="1"/>
          <p:nvPr/>
        </p:nvSpPr>
        <p:spPr>
          <a:xfrm>
            <a:off x="680609" y="1269627"/>
            <a:ext cx="6177391" cy="1200329"/>
          </a:xfrm>
          <a:prstGeom prst="rect">
            <a:avLst/>
          </a:prstGeom>
          <a:noFill/>
        </p:spPr>
        <p:txBody>
          <a:bodyPr wrap="square">
            <a:spAutoFit/>
          </a:bodyPr>
          <a:lstStyle/>
          <a:p>
            <a:pPr marR="828040" algn="ctr">
              <a:spcAft>
                <a:spcPts val="0"/>
              </a:spcAft>
            </a:pPr>
            <a:r>
              <a:rPr lang="en-GB" sz="3600" b="1" spc="-35" dirty="0">
                <a:solidFill>
                  <a:schemeClr val="bg1"/>
                </a:solidFill>
                <a:effectLst/>
                <a:latin typeface="Arial Black" panose="020B0A04020102020204" pitchFamily="34" charset="0"/>
                <a:ea typeface="Arial" panose="020B0604020202020204" pitchFamily="34" charset="0"/>
              </a:rPr>
              <a:t>Tell us your views on mental health care</a:t>
            </a:r>
            <a:endParaRPr lang="en-GB" sz="3600" b="1" dirty="0">
              <a:solidFill>
                <a:schemeClr val="bg1"/>
              </a:solidFill>
              <a:effectLst/>
              <a:latin typeface="Arial Black" panose="020B0A04020102020204" pitchFamily="34" charset="0"/>
              <a:ea typeface="Arial" panose="020B0604020202020204" pitchFamily="34" charset="0"/>
            </a:endParaRPr>
          </a:p>
        </p:txBody>
      </p:sp>
      <p:sp>
        <p:nvSpPr>
          <p:cNvPr id="15" name="docshape2">
            <a:extLst>
              <a:ext uri="{FF2B5EF4-FFF2-40B4-BE49-F238E27FC236}">
                <a16:creationId xmlns:a16="http://schemas.microsoft.com/office/drawing/2014/main" id="{42660335-7B09-81BE-F5D8-7D715491C05F}"/>
              </a:ext>
            </a:extLst>
          </p:cNvPr>
          <p:cNvSpPr>
            <a:spLocks noChangeArrowheads="1"/>
          </p:cNvSpPr>
          <p:nvPr/>
        </p:nvSpPr>
        <p:spPr bwMode="auto">
          <a:xfrm>
            <a:off x="0" y="3102210"/>
            <a:ext cx="6876401" cy="5114006"/>
          </a:xfrm>
          <a:prstGeom prst="roundRect">
            <a:avLst/>
          </a:prstGeom>
          <a:solidFill>
            <a:schemeClr val="accent5">
              <a:lumMod val="40000"/>
              <a:lumOff val="60000"/>
            </a:schemeClr>
          </a:solidFill>
          <a:ln>
            <a:noFill/>
          </a:ln>
        </p:spPr>
        <p:txBody>
          <a:bodyPr rot="0" vert="horz" wrap="square" lIns="91440" tIns="45720" rIns="91440" bIns="45720" anchor="t" anchorCtr="0" upright="1">
            <a:noAutofit/>
          </a:bodyPr>
          <a:lstStyle/>
          <a:p>
            <a:endParaRPr lang="en-GB" dirty="0"/>
          </a:p>
        </p:txBody>
      </p:sp>
      <p:sp>
        <p:nvSpPr>
          <p:cNvPr id="32" name="TextBox 31">
            <a:extLst>
              <a:ext uri="{FF2B5EF4-FFF2-40B4-BE49-F238E27FC236}">
                <a16:creationId xmlns:a16="http://schemas.microsoft.com/office/drawing/2014/main" id="{34A047A4-583E-4EA6-A32F-6ED76D4C1EE0}"/>
              </a:ext>
            </a:extLst>
          </p:cNvPr>
          <p:cNvSpPr txBox="1"/>
          <p:nvPr/>
        </p:nvSpPr>
        <p:spPr>
          <a:xfrm>
            <a:off x="-18401" y="2493537"/>
            <a:ext cx="6876401" cy="461665"/>
          </a:xfrm>
          <a:prstGeom prst="rect">
            <a:avLst/>
          </a:prstGeom>
          <a:noFill/>
        </p:spPr>
        <p:txBody>
          <a:bodyPr wrap="square">
            <a:spAutoFit/>
          </a:bodyPr>
          <a:lstStyle/>
          <a:p>
            <a:pPr algn="ctr"/>
            <a:r>
              <a:rPr lang="en-GB" sz="2400" b="1" i="0" u="none" strike="noStrike" dirty="0">
                <a:solidFill>
                  <a:schemeClr val="bg1"/>
                </a:solidFill>
                <a:effectLst/>
                <a:latin typeface="Arial" panose="020B0604020202020204" pitchFamily="34" charset="0"/>
                <a:cs typeface="Arial" panose="020B0604020202020204" pitchFamily="34" charset="0"/>
              </a:rPr>
              <a:t>2026 Community Mental Health Survey</a:t>
            </a:r>
            <a:endParaRPr lang="en-GB" sz="2400" b="1" dirty="0">
              <a:solidFill>
                <a:schemeClr val="bg1"/>
              </a:solidFill>
              <a:latin typeface="Arial" panose="020B0604020202020204" pitchFamily="34" charset="0"/>
              <a:cs typeface="Arial" panose="020B0604020202020204" pitchFamily="34" charset="0"/>
            </a:endParaRPr>
          </a:p>
        </p:txBody>
      </p:sp>
      <p:sp>
        <p:nvSpPr>
          <p:cNvPr id="36" name="TextBox 35">
            <a:extLst>
              <a:ext uri="{FF2B5EF4-FFF2-40B4-BE49-F238E27FC236}">
                <a16:creationId xmlns:a16="http://schemas.microsoft.com/office/drawing/2014/main" id="{89D4C3B5-44E6-493B-9D2E-2D35FBC0E946}"/>
              </a:ext>
            </a:extLst>
          </p:cNvPr>
          <p:cNvSpPr txBox="1"/>
          <p:nvPr/>
        </p:nvSpPr>
        <p:spPr>
          <a:xfrm>
            <a:off x="227901" y="8387290"/>
            <a:ext cx="3048845" cy="1200329"/>
          </a:xfrm>
          <a:prstGeom prst="rect">
            <a:avLst/>
          </a:prstGeom>
          <a:noFill/>
        </p:spPr>
        <p:txBody>
          <a:bodyPr wrap="square">
            <a:spAutoFit/>
          </a:bodyPr>
          <a:lstStyle/>
          <a:p>
            <a:r>
              <a:rPr lang="en-GB" dirty="0">
                <a:solidFill>
                  <a:schemeClr val="bg1"/>
                </a:solidFill>
                <a:latin typeface="Arial" panose="020B0604020202020204" pitchFamily="34" charset="0"/>
                <a:cs typeface="Arial" panose="020B0604020202020204" pitchFamily="34" charset="0"/>
              </a:rPr>
              <a:t>If you do not want to take part, or have any questions about the survey please contact:</a:t>
            </a:r>
          </a:p>
        </p:txBody>
      </p:sp>
      <p:sp>
        <p:nvSpPr>
          <p:cNvPr id="40" name="TextBox 39">
            <a:extLst>
              <a:ext uri="{FF2B5EF4-FFF2-40B4-BE49-F238E27FC236}">
                <a16:creationId xmlns:a16="http://schemas.microsoft.com/office/drawing/2014/main" id="{57AC6537-EA3B-4FE1-AE15-C3759D08B9E1}"/>
              </a:ext>
            </a:extLst>
          </p:cNvPr>
          <p:cNvSpPr txBox="1"/>
          <p:nvPr/>
        </p:nvSpPr>
        <p:spPr>
          <a:xfrm>
            <a:off x="774933" y="5719138"/>
            <a:ext cx="5963262" cy="2246769"/>
          </a:xfrm>
          <a:prstGeom prst="rect">
            <a:avLst/>
          </a:prstGeom>
          <a:noFill/>
        </p:spPr>
        <p:txBody>
          <a:bodyPr wrap="square">
            <a:spAutoFit/>
          </a:bodyPr>
          <a:lstStyle/>
          <a:p>
            <a:r>
              <a:rPr lang="en-GB" b="0" i="0" u="none" strike="noStrike" dirty="0">
                <a:effectLst/>
                <a:latin typeface="Arial" panose="020B0604020202020204" pitchFamily="34" charset="0"/>
                <a:cs typeface="Arial" panose="020B0604020202020204" pitchFamily="34" charset="0"/>
              </a:rPr>
              <a:t>Participation is </a:t>
            </a:r>
            <a:r>
              <a:rPr lang="en-GB" b="1" i="0" u="none" strike="noStrike" dirty="0">
                <a:effectLst/>
                <a:latin typeface="Arial" panose="020B0604020202020204" pitchFamily="34" charset="0"/>
                <a:cs typeface="Arial" panose="020B0604020202020204" pitchFamily="34" charset="0"/>
              </a:rPr>
              <a:t>voluntary</a:t>
            </a:r>
            <a:r>
              <a:rPr lang="en-GB" b="0" i="0" u="none" strike="noStrike" dirty="0">
                <a:effectLst/>
                <a:latin typeface="Arial" panose="020B0604020202020204" pitchFamily="34" charset="0"/>
                <a:cs typeface="Arial" panose="020B0604020202020204" pitchFamily="34" charset="0"/>
              </a:rPr>
              <a:t> </a:t>
            </a:r>
            <a:r>
              <a:rPr lang="en-GB" i="0" u="none" strike="noStrike" dirty="0">
                <a:effectLst/>
                <a:latin typeface="Arial" panose="020B0604020202020204" pitchFamily="34" charset="0"/>
                <a:cs typeface="Arial" panose="020B0604020202020204" pitchFamily="34" charset="0"/>
              </a:rPr>
              <a:t>and all answers are </a:t>
            </a:r>
            <a:r>
              <a:rPr lang="en-GB" b="1" i="0" u="none" strike="noStrike" dirty="0">
                <a:effectLst/>
                <a:latin typeface="Arial" panose="020B0604020202020204" pitchFamily="34" charset="0"/>
                <a:cs typeface="Arial" panose="020B0604020202020204" pitchFamily="34" charset="0"/>
              </a:rPr>
              <a:t>confidential</a:t>
            </a:r>
            <a:r>
              <a:rPr lang="en-GB" b="0" i="0" u="none" strike="noStrike" dirty="0">
                <a:effectLst/>
                <a:latin typeface="Arial" panose="020B0604020202020204" pitchFamily="34" charset="0"/>
                <a:cs typeface="Arial" panose="020B0604020202020204" pitchFamily="34" charset="0"/>
              </a:rPr>
              <a:t>.</a:t>
            </a:r>
          </a:p>
          <a:p>
            <a:endParaRPr lang="en-GB" sz="1400" dirty="0">
              <a:latin typeface="Arial" panose="020B0604020202020204" pitchFamily="34" charset="0"/>
              <a:cs typeface="Arial" panose="020B0604020202020204" pitchFamily="34" charset="0"/>
            </a:endParaRPr>
          </a:p>
          <a:p>
            <a:r>
              <a:rPr lang="en-GB" b="0" i="0" u="none" strike="noStrike" dirty="0">
                <a:effectLst/>
                <a:latin typeface="Arial" panose="020B0604020202020204" pitchFamily="34" charset="0"/>
                <a:cs typeface="Arial" panose="020B0604020202020204" pitchFamily="34" charset="0"/>
              </a:rPr>
              <a:t>If you are invited to take part, your name, phone number, and postal address will only be used by researchers to carry out the survey. Your information and survey answers will not be shared with anyone delivering your care, and all published data is </a:t>
            </a:r>
            <a:r>
              <a:rPr lang="en-GB" b="1" i="0" u="none" strike="noStrike" dirty="0">
                <a:effectLst/>
                <a:latin typeface="Arial" panose="020B0604020202020204" pitchFamily="34" charset="0"/>
                <a:cs typeface="Arial" panose="020B0604020202020204" pitchFamily="34" charset="0"/>
              </a:rPr>
              <a:t>anonymised</a:t>
            </a:r>
            <a:r>
              <a:rPr lang="en-GB" b="0" i="0" u="none" strike="noStrike" dirty="0">
                <a:effectLst/>
                <a:latin typeface="Arial" panose="020B0604020202020204" pitchFamily="34" charset="0"/>
                <a:cs typeface="Arial" panose="020B0604020202020204" pitchFamily="34" charset="0"/>
              </a:rPr>
              <a:t>. </a:t>
            </a:r>
            <a:endParaRPr lang="en-GB" dirty="0">
              <a:effectLst/>
              <a:latin typeface="Arial" panose="020B0604020202020204" pitchFamily="34" charset="0"/>
              <a:cs typeface="Arial" panose="020B0604020202020204" pitchFamily="34" charset="0"/>
            </a:endParaRPr>
          </a:p>
        </p:txBody>
      </p:sp>
      <p:sp>
        <p:nvSpPr>
          <p:cNvPr id="19" name="TextBox 18">
            <a:extLst>
              <a:ext uri="{FF2B5EF4-FFF2-40B4-BE49-F238E27FC236}">
                <a16:creationId xmlns:a16="http://schemas.microsoft.com/office/drawing/2014/main" id="{C5302413-4DFF-4890-9AEC-1846AAE1E29E}"/>
              </a:ext>
            </a:extLst>
          </p:cNvPr>
          <p:cNvSpPr txBox="1"/>
          <p:nvPr/>
        </p:nvSpPr>
        <p:spPr>
          <a:xfrm>
            <a:off x="3416949" y="8446335"/>
            <a:ext cx="3321246" cy="738664"/>
          </a:xfrm>
          <a:prstGeom prst="rect">
            <a:avLst/>
          </a:prstGeom>
          <a:noFill/>
        </p:spPr>
        <p:txBody>
          <a:bodyPr wrap="square">
            <a:spAutoFit/>
          </a:bodyPr>
          <a:lstStyle/>
          <a:p>
            <a:pPr marL="285750" indent="-285750">
              <a:buFont typeface="Arial" panose="020B0604020202020204" pitchFamily="34" charset="0"/>
              <a:buChar char="•"/>
            </a:pPr>
            <a:r>
              <a:rPr lang="en-GB" sz="1400" dirty="0">
                <a:solidFill>
                  <a:schemeClr val="bg1"/>
                </a:solidFill>
                <a:latin typeface="Arial" panose="020B0604020202020204" pitchFamily="34" charset="0"/>
                <a:cs typeface="Arial" panose="020B0604020202020204" pitchFamily="34" charset="0"/>
              </a:rPr>
              <a:t>Trust phone number (required)</a:t>
            </a:r>
          </a:p>
          <a:p>
            <a:pPr marL="285750" indent="-285750">
              <a:buFont typeface="Arial" panose="020B0604020202020204" pitchFamily="34" charset="0"/>
              <a:buChar char="•"/>
            </a:pPr>
            <a:r>
              <a:rPr lang="en-GB" sz="1400" dirty="0">
                <a:solidFill>
                  <a:schemeClr val="bg1"/>
                </a:solidFill>
                <a:latin typeface="Arial" panose="020B0604020202020204" pitchFamily="34" charset="0"/>
                <a:cs typeface="Arial" panose="020B0604020202020204" pitchFamily="34" charset="0"/>
              </a:rPr>
              <a:t>Trust email address (if available) </a:t>
            </a:r>
          </a:p>
          <a:p>
            <a:pPr marL="285750" indent="-285750">
              <a:buFont typeface="Arial" panose="020B0604020202020204" pitchFamily="34" charset="0"/>
              <a:buChar char="•"/>
            </a:pPr>
            <a:r>
              <a:rPr lang="en-GB" sz="1400" dirty="0">
                <a:solidFill>
                  <a:schemeClr val="bg1"/>
                </a:solidFill>
                <a:latin typeface="Arial" panose="020B0604020202020204" pitchFamily="34" charset="0"/>
                <a:cs typeface="Arial" panose="020B0604020202020204" pitchFamily="34" charset="0"/>
              </a:rPr>
              <a:t>Trust Address (if available)</a:t>
            </a:r>
          </a:p>
        </p:txBody>
      </p:sp>
      <p:sp>
        <p:nvSpPr>
          <p:cNvPr id="6" name="docshape2">
            <a:extLst>
              <a:ext uri="{FF2B5EF4-FFF2-40B4-BE49-F238E27FC236}">
                <a16:creationId xmlns:a16="http://schemas.microsoft.com/office/drawing/2014/main" id="{060026D9-EE8C-6A30-97D1-42C8CFDC0A69}"/>
              </a:ext>
            </a:extLst>
          </p:cNvPr>
          <p:cNvSpPr>
            <a:spLocks noChangeArrowheads="1"/>
          </p:cNvSpPr>
          <p:nvPr/>
        </p:nvSpPr>
        <p:spPr bwMode="auto">
          <a:xfrm>
            <a:off x="-9201" y="3034006"/>
            <a:ext cx="6867201" cy="5136167"/>
          </a:xfrm>
          <a:prstGeom prst="rect">
            <a:avLst/>
          </a:prstGeom>
          <a:noFill/>
          <a:ln>
            <a:noFill/>
          </a:ln>
        </p:spPr>
        <p:txBody>
          <a:bodyPr rot="0" vert="horz" wrap="square" lIns="91440" tIns="45720" rIns="91440" bIns="45720" anchor="t" anchorCtr="0" upright="1">
            <a:noAutofit/>
          </a:bodyPr>
          <a:lstStyle/>
          <a:p>
            <a:endParaRPr lang="en-GB" dirty="0"/>
          </a:p>
        </p:txBody>
      </p:sp>
      <p:pic>
        <p:nvPicPr>
          <p:cNvPr id="12" name="Picture 11" descr="A blue lock with a keyhole&#10;&#10;Description automatically generated">
            <a:extLst>
              <a:ext uri="{FF2B5EF4-FFF2-40B4-BE49-F238E27FC236}">
                <a16:creationId xmlns:a16="http://schemas.microsoft.com/office/drawing/2014/main" id="{F049E342-A23F-0F68-8709-4A8217FC0A01}"/>
              </a:ext>
            </a:extLst>
          </p:cNvPr>
          <p:cNvPicPr>
            <a:picLocks noChangeAspect="1"/>
          </p:cNvPicPr>
          <p:nvPr/>
        </p:nvPicPr>
        <p:blipFill>
          <a:blip r:embed="rId4">
            <a:alphaModFix/>
            <a:biLevel thresh="50000"/>
            <a:extLst>
              <a:ext uri="{28A0092B-C50C-407E-A947-70E740481C1C}">
                <a14:useLocalDpi xmlns:a14="http://schemas.microsoft.com/office/drawing/2010/main" val="0"/>
              </a:ext>
            </a:extLst>
          </a:blip>
          <a:stretch>
            <a:fillRect/>
          </a:stretch>
        </p:blipFill>
        <p:spPr>
          <a:xfrm>
            <a:off x="41847" y="6487721"/>
            <a:ext cx="709601" cy="709601"/>
          </a:xfrm>
          <a:prstGeom prst="rect">
            <a:avLst/>
          </a:prstGeom>
        </p:spPr>
      </p:pic>
      <p:pic>
        <p:nvPicPr>
          <p:cNvPr id="14" name="Picture 13" descr="A computer with a checklist on it&#10;&#10;Description automatically generated">
            <a:extLst>
              <a:ext uri="{FF2B5EF4-FFF2-40B4-BE49-F238E27FC236}">
                <a16:creationId xmlns:a16="http://schemas.microsoft.com/office/drawing/2014/main" id="{3D195B50-B6AD-9331-8E7D-B622F98FC376}"/>
              </a:ext>
            </a:extLst>
          </p:cNvPr>
          <p:cNvPicPr>
            <a:picLocks noChangeAspect="1"/>
          </p:cNvPicPr>
          <p:nvPr/>
        </p:nvPicPr>
        <p:blipFill>
          <a:blip r:embed="rId5">
            <a:biLevel thresh="50000"/>
            <a:extLst>
              <a:ext uri="{28A0092B-C50C-407E-A947-70E740481C1C}">
                <a14:useLocalDpi xmlns:a14="http://schemas.microsoft.com/office/drawing/2010/main" val="0"/>
              </a:ext>
            </a:extLst>
          </a:blip>
          <a:stretch>
            <a:fillRect/>
          </a:stretch>
        </p:blipFill>
        <p:spPr>
          <a:xfrm>
            <a:off x="79128" y="4159738"/>
            <a:ext cx="635040" cy="635040"/>
          </a:xfrm>
          <a:prstGeom prst="rect">
            <a:avLst/>
          </a:prstGeom>
        </p:spPr>
      </p:pic>
      <p:sp>
        <p:nvSpPr>
          <p:cNvPr id="28" name="TextBox 27">
            <a:extLst>
              <a:ext uri="{FF2B5EF4-FFF2-40B4-BE49-F238E27FC236}">
                <a16:creationId xmlns:a16="http://schemas.microsoft.com/office/drawing/2014/main" id="{4769F4B7-C9A9-4222-A726-51FB840FAD63}"/>
              </a:ext>
            </a:extLst>
          </p:cNvPr>
          <p:cNvSpPr txBox="1"/>
          <p:nvPr/>
        </p:nvSpPr>
        <p:spPr>
          <a:xfrm>
            <a:off x="751448" y="3397544"/>
            <a:ext cx="5963262" cy="1415772"/>
          </a:xfrm>
          <a:prstGeom prst="rect">
            <a:avLst/>
          </a:prstGeom>
          <a:noFill/>
        </p:spPr>
        <p:txBody>
          <a:bodyPr wrap="square" anchor="ctr">
            <a:spAutoFit/>
          </a:bodyPr>
          <a:lstStyle/>
          <a:p>
            <a:r>
              <a:rPr lang="en-GB" b="1" i="0" u="none" strike="noStrike" dirty="0">
                <a:effectLst/>
                <a:latin typeface="Arial" panose="020B0604020202020204" pitchFamily="34" charset="0"/>
                <a:cs typeface="Arial" panose="020B0604020202020204" pitchFamily="34" charset="0"/>
              </a:rPr>
              <a:t>This trust will soon be carrying out a survey to understand what you think about </a:t>
            </a:r>
            <a:r>
              <a:rPr lang="en-GB" b="1" dirty="0">
                <a:latin typeface="Arial" panose="020B0604020202020204" pitchFamily="34" charset="0"/>
                <a:cs typeface="Arial" panose="020B0604020202020204" pitchFamily="34" charset="0"/>
              </a:rPr>
              <a:t>your</a:t>
            </a:r>
            <a:r>
              <a:rPr lang="en-GB" b="1" i="0" u="none" strike="noStrike" dirty="0">
                <a:effectLst/>
                <a:latin typeface="Arial" panose="020B0604020202020204" pitchFamily="34" charset="0"/>
                <a:cs typeface="Arial" panose="020B0604020202020204" pitchFamily="34" charset="0"/>
              </a:rPr>
              <a:t> care. </a:t>
            </a:r>
          </a:p>
          <a:p>
            <a:endParaRPr lang="en-GB" sz="1400" b="1" dirty="0">
              <a:effectLst/>
              <a:latin typeface="Arial" panose="020B0604020202020204" pitchFamily="34" charset="0"/>
              <a:cs typeface="Arial" panose="020B0604020202020204" pitchFamily="34" charset="0"/>
            </a:endParaRPr>
          </a:p>
          <a:p>
            <a:r>
              <a:rPr lang="en-US" b="0" i="0" u="none" strike="noStrike" dirty="0">
                <a:effectLst/>
                <a:latin typeface="Arial" panose="020B0604020202020204" pitchFamily="34" charset="0"/>
                <a:cs typeface="Arial" panose="020B0604020202020204" pitchFamily="34" charset="0"/>
              </a:rPr>
              <a:t>Over 12,000 people shared their views last year, helping us improve community mental health care</a:t>
            </a:r>
            <a:r>
              <a:rPr lang="en-GB" i="0" u="none" strike="noStrike" dirty="0">
                <a:effectLst/>
                <a:latin typeface="Arial" panose="020B0604020202020204" pitchFamily="34" charset="0"/>
                <a:cs typeface="Arial" panose="020B0604020202020204" pitchFamily="34" charset="0"/>
              </a:rPr>
              <a:t>.</a:t>
            </a:r>
            <a:r>
              <a:rPr lang="en-GB" b="1" i="0" u="none" strike="noStrike" dirty="0">
                <a:effectLst/>
                <a:latin typeface="Arial" panose="020B0604020202020204" pitchFamily="34" charset="0"/>
                <a:cs typeface="Arial" panose="020B0604020202020204" pitchFamily="34" charset="0"/>
              </a:rPr>
              <a:t>   </a:t>
            </a:r>
            <a:endParaRPr lang="en-GB" b="1" dirty="0">
              <a:effectLst/>
              <a:latin typeface="Arial" panose="020B0604020202020204" pitchFamily="34" charset="0"/>
              <a:cs typeface="Arial" panose="020B0604020202020204" pitchFamily="34" charset="0"/>
            </a:endParaRPr>
          </a:p>
        </p:txBody>
      </p:sp>
      <p:sp>
        <p:nvSpPr>
          <p:cNvPr id="30" name="TextBox 29">
            <a:extLst>
              <a:ext uri="{FF2B5EF4-FFF2-40B4-BE49-F238E27FC236}">
                <a16:creationId xmlns:a16="http://schemas.microsoft.com/office/drawing/2014/main" id="{B2BC5ABA-B821-4085-8024-B9001D466A07}"/>
              </a:ext>
            </a:extLst>
          </p:cNvPr>
          <p:cNvSpPr txBox="1"/>
          <p:nvPr/>
        </p:nvSpPr>
        <p:spPr>
          <a:xfrm>
            <a:off x="789882" y="5040356"/>
            <a:ext cx="5058002" cy="461665"/>
          </a:xfrm>
          <a:prstGeom prst="rect">
            <a:avLst/>
          </a:prstGeom>
          <a:noFill/>
        </p:spPr>
        <p:txBody>
          <a:bodyPr wrap="square">
            <a:spAutoFit/>
          </a:bodyPr>
          <a:lstStyle/>
          <a:p>
            <a:r>
              <a:rPr lang="en-GB" sz="2400" b="1" dirty="0">
                <a:latin typeface="Arial" panose="020B0604020202020204" pitchFamily="34" charset="0"/>
                <a:cs typeface="Arial" panose="020B0604020202020204" pitchFamily="34" charset="0"/>
              </a:rPr>
              <a:t>Help us to improve your services</a:t>
            </a:r>
            <a:endParaRPr lang="en-GB" sz="2400" b="1" dirty="0">
              <a:effectLst/>
              <a:latin typeface="Arial" panose="020B0604020202020204" pitchFamily="34" charset="0"/>
              <a:cs typeface="Arial" panose="020B0604020202020204" pitchFamily="34" charset="0"/>
            </a:endParaRPr>
          </a:p>
        </p:txBody>
      </p:sp>
      <p:sp>
        <p:nvSpPr>
          <p:cNvPr id="3" name="TextBox 2">
            <a:extLst>
              <a:ext uri="{FF2B5EF4-FFF2-40B4-BE49-F238E27FC236}">
                <a16:creationId xmlns:a16="http://schemas.microsoft.com/office/drawing/2014/main" id="{713C6130-A920-13F7-75FB-D48E9151131F}"/>
              </a:ext>
            </a:extLst>
          </p:cNvPr>
          <p:cNvSpPr txBox="1"/>
          <p:nvPr/>
        </p:nvSpPr>
        <p:spPr>
          <a:xfrm>
            <a:off x="-18401" y="9580871"/>
            <a:ext cx="6876401" cy="276999"/>
          </a:xfrm>
          <a:prstGeom prst="rect">
            <a:avLst/>
          </a:prstGeom>
          <a:solidFill>
            <a:srgbClr val="002060"/>
          </a:solidFill>
        </p:spPr>
        <p:txBody>
          <a:bodyPr wrap="square" rtlCol="0">
            <a:spAutoFit/>
          </a:bodyPr>
          <a:lstStyle/>
          <a:p>
            <a:pPr algn="ctr"/>
            <a:r>
              <a:rPr lang="en-GB" sz="1200" b="1" dirty="0">
                <a:solidFill>
                  <a:schemeClr val="bg1"/>
                </a:solidFill>
              </a:rPr>
              <a:t>The Community Mental Health Survey has Section 251 (NHS Act 2006) approval to process contact details</a:t>
            </a:r>
          </a:p>
        </p:txBody>
      </p:sp>
    </p:spTree>
    <p:extLst>
      <p:ext uri="{BB962C8B-B14F-4D97-AF65-F5344CB8AC3E}">
        <p14:creationId xmlns:p14="http://schemas.microsoft.com/office/powerpoint/2010/main" val="2153806584"/>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2013 - 2022"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b7623a42-35a9-4102-8300-f548beb2c0a8">
      <Terms xmlns="http://schemas.microsoft.com/office/infopath/2007/PartnerControls"/>
    </lcf76f155ced4ddcb4097134ff3c332f>
    <TaxCatchAll xmlns="273dce25-ea9f-43ce-abb0-40b0ff6018b1" xsi:nil="true"/>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16E8725CF6FB2342AF511DF0FE9E4C42" ma:contentTypeVersion="15" ma:contentTypeDescription="Create a new document." ma:contentTypeScope="" ma:versionID="a4e71ba5f863f812a25a3271eaeced0e">
  <xsd:schema xmlns:xsd="http://www.w3.org/2001/XMLSchema" xmlns:xs="http://www.w3.org/2001/XMLSchema" xmlns:p="http://schemas.microsoft.com/office/2006/metadata/properties" xmlns:ns2="b7623a42-35a9-4102-8300-f548beb2c0a8" xmlns:ns3="273dce25-ea9f-43ce-abb0-40b0ff6018b1" targetNamespace="http://schemas.microsoft.com/office/2006/metadata/properties" ma:root="true" ma:fieldsID="dfb7b476c2804bafca76aaa86b892e5f" ns2:_="" ns3:_="">
    <xsd:import namespace="b7623a42-35a9-4102-8300-f548beb2c0a8"/>
    <xsd:import namespace="273dce25-ea9f-43ce-abb0-40b0ff6018b1"/>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GenerationTime" minOccurs="0"/>
                <xsd:element ref="ns2:MediaServiceEventHashCode" minOccurs="0"/>
                <xsd:element ref="ns3:SharedWithUsers" minOccurs="0"/>
                <xsd:element ref="ns3:SharedWithDetails" minOccurs="0"/>
                <xsd:element ref="ns2:MediaServiceDateTaken" minOccurs="0"/>
                <xsd:element ref="ns2:MediaServiceObjectDetectorVersions" minOccurs="0"/>
                <xsd:element ref="ns2:MediaLengthInSeconds" minOccurs="0"/>
                <xsd:element ref="ns2:MediaServiceSearchProperties" minOccurs="0"/>
                <xsd:element ref="ns2:lcf76f155ced4ddcb4097134ff3c332f" minOccurs="0"/>
                <xsd:element ref="ns3:TaxCatchAll"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7623a42-35a9-4102-8300-f548beb2c0a8"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GenerationTime" ma:index="11" nillable="true" ma:displayName="MediaServiceGenerationTime" ma:hidden="true" ma:internalName="MediaServiceGenerationTime"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DateTaken" ma:index="15" nillable="true" ma:displayName="MediaServiceDateTaken" ma:hidden="true" ma:indexed="true" ma:internalName="MediaServiceDateTaken" ma:readOnly="true">
      <xsd:simpleType>
        <xsd:restriction base="dms:Text"/>
      </xsd:simpleType>
    </xsd:element>
    <xsd:element name="MediaServiceObjectDetectorVersions" ma:index="16" nillable="true" ma:displayName="MediaServiceObjectDetectorVersions" ma:hidden="true" ma:indexed="true" ma:internalName="MediaServiceObjectDetectorVersions" ma:readOnly="true">
      <xsd:simpleType>
        <xsd:restriction base="dms:Text"/>
      </xsd:simpleType>
    </xsd:element>
    <xsd:element name="MediaLengthInSeconds" ma:index="17" nillable="true" ma:displayName="MediaLengthInSeconds" ma:hidden="true" ma:internalName="MediaLengthInSeconds" ma:readOnly="true">
      <xsd:simpleType>
        <xsd:restriction base="dms:Unknown"/>
      </xsd:simpleType>
    </xsd:element>
    <xsd:element name="MediaServiceSearchProperties" ma:index="18" nillable="true" ma:displayName="MediaServiceSearchProperties" ma:hidden="true" ma:internalName="MediaServiceSearchProperties" ma:readOnly="true">
      <xsd:simpleType>
        <xsd:restriction base="dms:Note"/>
      </xsd:simpleType>
    </xsd:element>
    <xsd:element name="lcf76f155ced4ddcb4097134ff3c332f" ma:index="20" nillable="true" ma:taxonomy="true" ma:internalName="lcf76f155ced4ddcb4097134ff3c332f" ma:taxonomyFieldName="MediaServiceImageTags" ma:displayName="Image Tags" ma:readOnly="false" ma:fieldId="{5cf76f15-5ced-4ddc-b409-7134ff3c332f}" ma:taxonomyMulti="true" ma:sspId="3f2ccb35-9b24-40d2-ac78-75701ecb79cb" ma:termSetId="09814cd3-568e-fe90-9814-8d621ff8fb84" ma:anchorId="fba54fb3-c3e1-fe81-a776-ca4b69148c4d" ma:open="true" ma:isKeyword="false">
      <xsd:complexType>
        <xsd:sequence>
          <xsd:element ref="pc:Terms" minOccurs="0" maxOccurs="1"/>
        </xsd:sequence>
      </xsd:complexType>
    </xsd:element>
    <xsd:element name="MediaServiceOCR" ma:index="22"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273dce25-ea9f-43ce-abb0-40b0ff6018b1" elementFormDefault="qualified">
    <xsd:import namespace="http://schemas.microsoft.com/office/2006/documentManagement/types"/>
    <xsd:import namespace="http://schemas.microsoft.com/office/infopath/2007/PartnerControls"/>
    <xsd:element name="SharedWithUsers" ma:index="13"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4" nillable="true" ma:displayName="Shared With Details" ma:internalName="SharedWithDetails" ma:readOnly="true">
      <xsd:simpleType>
        <xsd:restriction base="dms:Note">
          <xsd:maxLength value="255"/>
        </xsd:restriction>
      </xsd:simpleType>
    </xsd:element>
    <xsd:element name="TaxCatchAll" ma:index="21" nillable="true" ma:displayName="Taxonomy Catch All Column" ma:hidden="true" ma:list="{0cb6133f-2396-418c-b5e2-db168cda03de}" ma:internalName="TaxCatchAll" ma:showField="CatchAllData" ma:web="273dce25-ea9f-43ce-abb0-40b0ff6018b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7513A36B-0806-4BAB-9D04-9E9714FD4DDE}">
  <ds:schemaRefs>
    <ds:schemaRef ds:uri="http://schemas.microsoft.com/office/2006/documentManagement/types"/>
    <ds:schemaRef ds:uri="http://schemas.openxmlformats.org/package/2006/metadata/core-properties"/>
    <ds:schemaRef ds:uri="http://www.w3.org/XML/1998/namespace"/>
    <ds:schemaRef ds:uri="http://schemas.microsoft.com/office/2006/metadata/properties"/>
    <ds:schemaRef ds:uri="http://purl.org/dc/terms/"/>
    <ds:schemaRef ds:uri="http://schemas.microsoft.com/office/infopath/2007/PartnerControls"/>
    <ds:schemaRef ds:uri="http://purl.org/dc/dcmitype/"/>
    <ds:schemaRef ds:uri="273dce25-ea9f-43ce-abb0-40b0ff6018b1"/>
    <ds:schemaRef ds:uri="b7623a42-35a9-4102-8300-f548beb2c0a8"/>
    <ds:schemaRef ds:uri="http://purl.org/dc/elements/1.1/"/>
  </ds:schemaRefs>
</ds:datastoreItem>
</file>

<file path=customXml/itemProps2.xml><?xml version="1.0" encoding="utf-8"?>
<ds:datastoreItem xmlns:ds="http://schemas.openxmlformats.org/officeDocument/2006/customXml" ds:itemID="{7D2E9DF4-7269-4FBC-97C6-128605EB873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b7623a42-35a9-4102-8300-f548beb2c0a8"/>
    <ds:schemaRef ds:uri="273dce25-ea9f-43ce-abb0-40b0ff6018b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94EB1BBB-DED8-41BA-9DCA-0C55C2591E84}">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Office Theme 2013 - 2022</Template>
  <TotalTime>2160</TotalTime>
  <Words>170</Words>
  <Application>Microsoft Office PowerPoint</Application>
  <PresentationFormat>A4 Paper (210x297 mm)</PresentationFormat>
  <Paragraphs>14</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Arial Black</vt:lpstr>
      <vt:lpstr>Calibri</vt:lpstr>
      <vt:lpstr>Calibri Light</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Anca Postolache</dc:creator>
  <cp:lastModifiedBy>Chrysa Lamprinakou</cp:lastModifiedBy>
  <cp:revision>61</cp:revision>
  <dcterms:created xsi:type="dcterms:W3CDTF">2023-03-02T11:25:16Z</dcterms:created>
  <dcterms:modified xsi:type="dcterms:W3CDTF">2026-03-23T18:38:55Z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0x01010016E8725CF6FB2342AF511DF0FE9E4C42</vt:lpwstr>
  </property>
  <property fmtid="{D5CDD505-2E9C-101B-9397-08002B2CF9AE}" pid="3" name="MediaServiceImageTags">
    <vt:lpwstr/>
  </property>
</Properties>
</file>